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 marL="913423" indent="-468923">
              <a:spcBef>
                <a:spcPts val="800"/>
              </a:spcBef>
            </a:lvl2pPr>
            <a:lvl3pPr marL="1357923" indent="-468923">
              <a:spcBef>
                <a:spcPts val="800"/>
              </a:spcBef>
            </a:lvl3pPr>
            <a:lvl4pPr marL="1802423" indent="-468923">
              <a:spcBef>
                <a:spcPts val="800"/>
              </a:spcBef>
            </a:lvl4pPr>
            <a:lvl5pPr marL="2246923" indent="-468923"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41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86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31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76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21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66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11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5600" marR="0" indent="-609600" algn="l" defTabSz="58420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9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9.png"/><Relationship Id="rId4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Relationship Id="rId4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iamchamnankit.co.th/history-some-pictures-and-pdfs-of-the-agile-manifesto-meeting-on-2001-a33c40bcc2b" TargetMode="External"/><Relationship Id="rId3" Type="http://schemas.openxmlformats.org/officeDocument/2006/relationships/image" Target="../media/image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entBeck" TargetMode="External"/><Relationship Id="rId3" Type="http://schemas.openxmlformats.org/officeDocument/2006/relationships/hyperlink" Target="https://twitter.com/unclebobmartin" TargetMode="External"/><Relationship Id="rId4" Type="http://schemas.openxmlformats.org/officeDocument/2006/relationships/hyperlink" Target="https://sites.google.com/site/unclebobconsultingllc/" TargetMode="External"/><Relationship Id="rId5" Type="http://schemas.openxmlformats.org/officeDocument/2006/relationships/hyperlink" Target="https://twitter.com/WardCunningham" TargetMode="External"/><Relationship Id="rId6" Type="http://schemas.openxmlformats.org/officeDocument/2006/relationships/hyperlink" Target="https://twitter.com/RonJeffries" TargetMode="External"/><Relationship Id="rId7" Type="http://schemas.openxmlformats.org/officeDocument/2006/relationships/hyperlink" Target="http://ronjeffries.com" TargetMode="External"/><Relationship Id="rId8" Type="http://schemas.openxmlformats.org/officeDocument/2006/relationships/hyperlink" Target="https://twitter.com/martinfowler" TargetMode="External"/><Relationship Id="rId9" Type="http://schemas.openxmlformats.org/officeDocument/2006/relationships/hyperlink" Target="http://martinfowler.com" TargetMode="External"/><Relationship Id="rId10" Type="http://schemas.openxmlformats.org/officeDocument/2006/relationships/hyperlink" Target="https://twitter.com/kschwaber" TargetMode="External"/><Relationship Id="rId11" Type="http://schemas.openxmlformats.org/officeDocument/2006/relationships/hyperlink" Target="http://www.scrum.org" TargetMode="External"/><Relationship Id="rId12" Type="http://schemas.openxmlformats.org/officeDocument/2006/relationships/hyperlink" Target="https://twitter.com/jeffsutherland" TargetMode="External"/><Relationship Id="rId13" Type="http://schemas.openxmlformats.org/officeDocument/2006/relationships/hyperlink" Target="https://twitter.com/pragmaticandy" TargetMode="External"/><Relationship Id="rId14" Type="http://schemas.openxmlformats.org/officeDocument/2006/relationships/hyperlink" Target="http://www.pragmaticprogrammer.com" TargetMode="External"/><Relationship Id="rId15" Type="http://schemas.openxmlformats.org/officeDocument/2006/relationships/hyperlink" Target="https://twitter.com/pragdave" TargetMode="External"/><Relationship Id="rId16" Type="http://schemas.openxmlformats.org/officeDocument/2006/relationships/hyperlink" Target="https://twitter.com/TotherAlistair" TargetMode="External"/><Relationship Id="rId17" Type="http://schemas.openxmlformats.org/officeDocument/2006/relationships/hyperlink" Target="http://alistair.cockburn.us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risp.se/2018/09/26/henrikkniberg/slides-from-kth-agile-intro" TargetMode="External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risp.se/2018/09/26/henrikkniberg/slides-from-kth-agile-intro" TargetMode="External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risp.se/2018/09/26/henrikkniberg/slides-from-kth-agile-intro" TargetMode="External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risp.se/2018/09/26/henrikkniberg/slides-from-kth-agile-intro" TargetMode="External"/><Relationship Id="rId3" Type="http://schemas.openxmlformats.org/officeDocument/2006/relationships/image" Target="../media/image15.tif"/><Relationship Id="rId4" Type="http://schemas.openxmlformats.org/officeDocument/2006/relationships/image" Target="../media/image14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risp.se/2018/09/26/henrikkniberg/slides-from-kth-agile-intro" TargetMode="External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in/apuntes/04-manifiesto-agil/manifiesto-agil.md" TargetMode="External"/><Relationship Id="rId3" Type="http://schemas.openxmlformats.org/officeDocument/2006/relationships/image" Target="../media/image1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4.tif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ADS S4: El Manifiesto Ágil"/>
          <p:cNvSpPr txBox="1"/>
          <p:nvPr>
            <p:ph type="ctrTitle"/>
          </p:nvPr>
        </p:nvSpPr>
        <p:spPr>
          <a:xfrm>
            <a:off x="4580213" y="3841577"/>
            <a:ext cx="9127574" cy="2336686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S4: El Manifiesto Ágil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" name="1980"/>
          <p:cNvSpPr txBox="1"/>
          <p:nvPr/>
        </p:nvSpPr>
        <p:spPr>
          <a:xfrm>
            <a:off x="629670" y="623733"/>
            <a:ext cx="5255469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1980</a:t>
            </a:r>
          </a:p>
        </p:txBody>
      </p:sp>
      <p:pic>
        <p:nvPicPr>
          <p:cNvPr id="92" name="Ibm_px_xt_color.jpg" descr="Ibm_px_xt_col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9727" y="435944"/>
            <a:ext cx="12423628" cy="93371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3" name="_OPAL1.GIF" descr="_OPAL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724" y="4685198"/>
            <a:ext cx="11081197" cy="5965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1980"/>
          <p:cNvSpPr txBox="1"/>
          <p:nvPr/>
        </p:nvSpPr>
        <p:spPr>
          <a:xfrm>
            <a:off x="629670" y="623733"/>
            <a:ext cx="435951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1980</a:t>
            </a:r>
          </a:p>
        </p:txBody>
      </p:sp>
      <p:sp>
        <p:nvSpPr>
          <p:cNvPr id="97" name="C++"/>
          <p:cNvSpPr txBox="1"/>
          <p:nvPr/>
        </p:nvSpPr>
        <p:spPr>
          <a:xfrm>
            <a:off x="879924" y="5765832"/>
            <a:ext cx="4359510" cy="164385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b="1" sz="10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C++</a:t>
            </a:r>
          </a:p>
        </p:txBody>
      </p:sp>
      <p:sp>
        <p:nvSpPr>
          <p:cNvPr id="98" name="Object Pascal"/>
          <p:cNvSpPr txBox="1"/>
          <p:nvPr/>
        </p:nvSpPr>
        <p:spPr>
          <a:xfrm>
            <a:off x="822866" y="7408857"/>
            <a:ext cx="13558898" cy="164385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b="1" sz="10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Object Pascal</a:t>
            </a:r>
          </a:p>
        </p:txBody>
      </p:sp>
      <p:sp>
        <p:nvSpPr>
          <p:cNvPr id="99" name="Smalltalk"/>
          <p:cNvSpPr txBox="1"/>
          <p:nvPr/>
        </p:nvSpPr>
        <p:spPr>
          <a:xfrm>
            <a:off x="879924" y="4122807"/>
            <a:ext cx="8054035" cy="1643857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b="1" sz="100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Smalltalk</a:t>
            </a:r>
          </a:p>
        </p:txBody>
      </p:sp>
      <p:grpSp>
        <p:nvGrpSpPr>
          <p:cNvPr id="102" name="pasted-image.tiff"/>
          <p:cNvGrpSpPr/>
          <p:nvPr/>
        </p:nvGrpSpPr>
        <p:grpSpPr>
          <a:xfrm>
            <a:off x="10698905" y="1478248"/>
            <a:ext cx="6974155" cy="8651304"/>
            <a:chOff x="0" y="0"/>
            <a:chExt cx="6974153" cy="8651302"/>
          </a:xfrm>
        </p:grpSpPr>
        <p:pic>
          <p:nvPicPr>
            <p:cNvPr id="10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6720154" cy="83211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0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74154" cy="8651303"/>
            </a:xfrm>
            <a:prstGeom prst="rect">
              <a:avLst/>
            </a:prstGeom>
            <a:effectLst/>
          </p:spPr>
        </p:pic>
      </p:grpSp>
      <p:pic>
        <p:nvPicPr>
          <p:cNvPr id="10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466" y="4212419"/>
            <a:ext cx="16201068" cy="34716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1985"/>
          <p:cNvSpPr txBox="1"/>
          <p:nvPr/>
        </p:nvSpPr>
        <p:spPr>
          <a:xfrm>
            <a:off x="629670" y="623733"/>
            <a:ext cx="435951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1985</a:t>
            </a:r>
          </a:p>
        </p:txBody>
      </p:sp>
      <p:pic>
        <p:nvPicPr>
          <p:cNvPr id="1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1936" y="949007"/>
            <a:ext cx="10272468" cy="8878444"/>
          </a:xfrm>
          <a:prstGeom prst="rect">
            <a:avLst/>
          </a:prstGeom>
          <a:ln w="3175">
            <a:miter lim="400000"/>
          </a:ln>
        </p:spPr>
      </p:pic>
      <p:sp>
        <p:nvSpPr>
          <p:cNvPr id="108" name="Bohem…"/>
          <p:cNvSpPr txBox="1"/>
          <p:nvPr/>
        </p:nvSpPr>
        <p:spPr>
          <a:xfrm>
            <a:off x="683577" y="5691597"/>
            <a:ext cx="6682678" cy="2367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7400">
                <a:latin typeface="Tahoma"/>
                <a:ea typeface="Tahoma"/>
                <a:cs typeface="Tahoma"/>
                <a:sym typeface="Tahoma"/>
              </a:defRPr>
            </a:pPr>
            <a:r>
              <a:t>Bohem</a:t>
            </a:r>
          </a:p>
          <a:p>
            <a:pPr>
              <a:defRPr b="1" sz="7400">
                <a:latin typeface="Tahoma"/>
                <a:ea typeface="Tahoma"/>
                <a:cs typeface="Tahoma"/>
                <a:sym typeface="Tahoma"/>
              </a:defRPr>
            </a:pPr>
            <a:r>
              <a:t>Spiral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1993"/>
          <p:cNvSpPr txBox="1"/>
          <p:nvPr/>
        </p:nvSpPr>
        <p:spPr>
          <a:xfrm>
            <a:off x="629670" y="623733"/>
            <a:ext cx="435951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1993</a:t>
            </a:r>
          </a:p>
        </p:txBody>
      </p:sp>
      <p:pic>
        <p:nvPicPr>
          <p:cNvPr id="112" name="netscape1.jpg" descr="netscap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480" y="3786680"/>
            <a:ext cx="7874001" cy="840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3" name="1366_2000.jpg" descr="1366_20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1174" y="599021"/>
            <a:ext cx="12716743" cy="9020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1995"/>
          <p:cNvSpPr txBox="1"/>
          <p:nvPr/>
        </p:nvSpPr>
        <p:spPr>
          <a:xfrm>
            <a:off x="629670" y="623733"/>
            <a:ext cx="486431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1995</a:t>
            </a:r>
          </a:p>
        </p:txBody>
      </p:sp>
      <p:pic>
        <p:nvPicPr>
          <p:cNvPr id="117" name="redhat.jpg" descr="redha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7904" y="594148"/>
            <a:ext cx="9648897" cy="71473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8" name="02adb96b69161c8b8cf748904d39f5dd.png" descr="02adb96b69161c8b8cf748904d39f5d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353" y="4348447"/>
            <a:ext cx="7677713" cy="57582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9" name="1463757707-windows-95-100609567-large.jpg" descr="1463757707-windows-95-100609567-lar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84541" y="4899164"/>
            <a:ext cx="8433358" cy="5990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1990s"/>
          <p:cNvSpPr txBox="1"/>
          <p:nvPr/>
        </p:nvSpPr>
        <p:spPr>
          <a:xfrm>
            <a:off x="629670" y="623733"/>
            <a:ext cx="556520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1990s</a:t>
            </a:r>
          </a:p>
        </p:txBody>
      </p:sp>
      <p:grpSp>
        <p:nvGrpSpPr>
          <p:cNvPr id="125" name="pragmatic-programmer.png"/>
          <p:cNvGrpSpPr/>
          <p:nvPr/>
        </p:nvGrpSpPr>
        <p:grpSpPr>
          <a:xfrm>
            <a:off x="12505171" y="670464"/>
            <a:ext cx="5118130" cy="6815707"/>
            <a:chOff x="0" y="0"/>
            <a:chExt cx="5118129" cy="6815705"/>
          </a:xfrm>
        </p:grpSpPr>
        <p:pic>
          <p:nvPicPr>
            <p:cNvPr id="124" name="pragmatic-programmer.png" descr="pragmatic-programm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4864130" cy="64855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3" name="pragmatic-programmer.png" descr="pragmatic-programmer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118130" cy="6815706"/>
            </a:xfrm>
            <a:prstGeom prst="rect">
              <a:avLst/>
            </a:prstGeom>
            <a:effectLst/>
          </p:spPr>
        </p:pic>
      </p:grpSp>
      <p:pic>
        <p:nvPicPr>
          <p:cNvPr id="126" name="1*44UXHdH0lxIvxWRvlMId-g.jpeg" descr="1*44UXHdH0lxIvxWRvlMId-g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385" y="3317775"/>
            <a:ext cx="13284472" cy="99633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1990s"/>
          <p:cNvSpPr txBox="1"/>
          <p:nvPr/>
        </p:nvSpPr>
        <p:spPr>
          <a:xfrm>
            <a:off x="629670" y="623733"/>
            <a:ext cx="556520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1990s</a:t>
            </a:r>
          </a:p>
        </p:txBody>
      </p:sp>
      <p:pic>
        <p:nvPicPr>
          <p:cNvPr id="1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0649" y="347299"/>
            <a:ext cx="4662241" cy="3174626"/>
          </a:xfrm>
          <a:prstGeom prst="rect">
            <a:avLst/>
          </a:prstGeom>
          <a:ln w="3175">
            <a:miter lim="400000"/>
          </a:ln>
        </p:spPr>
      </p:pic>
      <p:pic>
        <p:nvPicPr>
          <p:cNvPr id="131" name="influencias.png" descr="influencia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1672" y="4112342"/>
            <a:ext cx="14440196" cy="6411289"/>
          </a:xfrm>
          <a:prstGeom prst="rect">
            <a:avLst/>
          </a:prstGeom>
          <a:ln w="3175">
            <a:miter lim="400000"/>
          </a:ln>
        </p:spPr>
      </p:pic>
      <p:pic>
        <p:nvPicPr>
          <p:cNvPr id="13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8669" y="443398"/>
            <a:ext cx="4556216" cy="29824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2000"/>
          <p:cNvSpPr txBox="1"/>
          <p:nvPr/>
        </p:nvSpPr>
        <p:spPr>
          <a:xfrm>
            <a:off x="629670" y="623733"/>
            <a:ext cx="556520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2000</a:t>
            </a:r>
          </a:p>
        </p:txBody>
      </p:sp>
      <p:pic>
        <p:nvPicPr>
          <p:cNvPr id="1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9715" y="3527447"/>
            <a:ext cx="12647468" cy="7410192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2678" y="450140"/>
            <a:ext cx="7650136" cy="29689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2001"/>
          <p:cNvSpPr txBox="1"/>
          <p:nvPr/>
        </p:nvSpPr>
        <p:spPr>
          <a:xfrm>
            <a:off x="629670" y="623733"/>
            <a:ext cx="5565201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2001</a:t>
            </a:r>
          </a:p>
        </p:txBody>
      </p:sp>
      <p:pic>
        <p:nvPicPr>
          <p:cNvPr id="141" name="https---cdn-images-1.medium.com-max-1600-1*F410bufC59zYE-y4SH5WxA.jpeg" descr="https---cdn-images-1.medium.com-max-1600-1*F410bufC59zYE-y4SH5WxA.jpe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1926" y="2786477"/>
            <a:ext cx="14264148" cy="74030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3. El Manifiesto Ágil"/>
          <p:cNvSpPr txBox="1"/>
          <p:nvPr>
            <p:ph type="title"/>
          </p:nvPr>
        </p:nvSpPr>
        <p:spPr>
          <a:xfrm>
            <a:off x="5691740" y="4122403"/>
            <a:ext cx="6904520" cy="318519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3. El Manifiesto Ágil</a:t>
            </a:r>
          </a:p>
        </p:txBody>
      </p:sp>
      <p:sp>
        <p:nvSpPr>
          <p:cNvPr id="1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Índice"/>
          <p:cNvSpPr txBox="1"/>
          <p:nvPr>
            <p:ph type="title"/>
          </p:nvPr>
        </p:nvSpPr>
        <p:spPr>
          <a:xfrm>
            <a:off x="8126696" y="796335"/>
            <a:ext cx="2293562" cy="1353730"/>
          </a:xfrm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48" name="Tendencias previas al manifiesto ágil…"/>
          <p:cNvSpPr txBox="1"/>
          <p:nvPr>
            <p:ph type="body" idx="1"/>
          </p:nvPr>
        </p:nvSpPr>
        <p:spPr>
          <a:xfrm>
            <a:off x="1015562" y="2709931"/>
            <a:ext cx="16515830" cy="5072938"/>
          </a:xfrm>
          <a:prstGeom prst="rect">
            <a:avLst/>
          </a:prstGeom>
        </p:spPr>
        <p:txBody>
          <a:bodyPr/>
          <a:lstStyle/>
          <a:p>
            <a:pPr marL="550333" indent="-550333">
              <a:buSzPct val="100000"/>
              <a:buAutoNum type="arabicPeriod" startAt="1"/>
              <a:defRPr sz="4000"/>
            </a:pPr>
            <a:r>
              <a:t>Tendencias previas al manifiesto ágil</a:t>
            </a:r>
          </a:p>
          <a:p>
            <a:pPr marL="550333" indent="-550333">
              <a:buSzPct val="100000"/>
              <a:buAutoNum type="arabicPeriod" startAt="1"/>
              <a:defRPr sz="4000"/>
            </a:pPr>
            <a:r>
              <a:t>El Manifiesto Ágil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Kent Beck (Twitter)…"/>
          <p:cNvSpPr txBox="1"/>
          <p:nvPr>
            <p:ph type="body" idx="1"/>
          </p:nvPr>
        </p:nvSpPr>
        <p:spPr>
          <a:xfrm>
            <a:off x="1492809" y="2275350"/>
            <a:ext cx="17138844" cy="7938804"/>
          </a:xfrm>
          <a:prstGeom prst="rect">
            <a:avLst/>
          </a:prstGeom>
        </p:spPr>
        <p:txBody>
          <a:bodyPr lIns="59531" tIns="59531" rIns="59531" bIns="59531" numCol="2" spcCol="856942"/>
          <a:lstStyle/>
          <a:p>
            <a:pPr lvl="1">
              <a:defRPr sz="3000"/>
            </a:pPr>
          </a:p>
          <a:p>
            <a:pPr lvl="1">
              <a:defRPr sz="3000"/>
            </a:pPr>
            <a:r>
              <a:t>Kent Beck (</a:t>
            </a:r>
            <a:r>
              <a:rPr i="1"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Twitter</a:t>
            </a:r>
            <a:r>
              <a:t>)</a:t>
            </a:r>
          </a:p>
          <a:p>
            <a:pPr lvl="1">
              <a:defRPr sz="3000"/>
            </a:pPr>
            <a:r>
              <a:t>Robert C. Martin (</a:t>
            </a:r>
            <a:r>
              <a:rPr i="1"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4" invalidUrl="" action="" tgtFrame="" tooltip="" history="1" highlightClick="0" endSnd="0"/>
              </a:rPr>
              <a:t>Clean Code</a:t>
            </a:r>
            <a:r>
              <a:t>)</a:t>
            </a:r>
          </a:p>
          <a:p>
            <a:pPr lvl="1">
              <a:defRPr sz="3000"/>
            </a:pPr>
            <a:r>
              <a:t>Ward Cunningham (</a:t>
            </a:r>
            <a:r>
              <a:rPr i="1" u="sng">
                <a:solidFill>
                  <a:srgbClr val="0433FF"/>
                </a:solidFill>
                <a:hlinkClick r:id="rId5" invalidUrl="" action="" tgtFrame="" tooltip="" history="1" highlightClick="0" endSnd="0"/>
              </a:rPr>
              <a:t>Twitter</a:t>
            </a:r>
            <a:r>
              <a:t>) </a:t>
            </a:r>
          </a:p>
          <a:p>
            <a:pPr lvl="1">
              <a:defRPr sz="3000"/>
            </a:pPr>
            <a:r>
              <a:t>Ron Jeffries (</a:t>
            </a:r>
            <a:r>
              <a:rPr i="1" u="sng">
                <a:solidFill>
                  <a:srgbClr val="0433FF"/>
                </a:solidFill>
                <a:hlinkClick r:id="rId6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7" invalidUrl="" action="" tgtFrame="" tooltip="" history="1" highlightClick="0" endSnd="0"/>
              </a:rPr>
              <a:t>Blog</a:t>
            </a:r>
            <a:r>
              <a:t>)</a:t>
            </a:r>
          </a:p>
          <a:p>
            <a:pPr lvl="1">
              <a:defRPr sz="3000"/>
            </a:pPr>
            <a:r>
              <a:t>Martin Fowler (</a:t>
            </a:r>
            <a:r>
              <a:rPr i="1" u="sng">
                <a:solidFill>
                  <a:srgbClr val="0433FF"/>
                </a:solidFill>
                <a:hlinkClick r:id="rId8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9" invalidUrl="" action="" tgtFrame="" tooltip="" history="1" highlightClick="0" endSnd="0"/>
              </a:rPr>
              <a:t>Blog</a:t>
            </a:r>
            <a:r>
              <a:t>)</a:t>
            </a:r>
          </a:p>
          <a:p>
            <a:pPr lvl="1">
              <a:defRPr sz="3000"/>
            </a:pPr>
            <a:r>
              <a:t>James Grenning</a:t>
            </a:r>
          </a:p>
          <a:p>
            <a:pPr lvl="1">
              <a:defRPr sz="3000"/>
            </a:pPr>
          </a:p>
          <a:p>
            <a:pPr lvl="1">
              <a:defRPr sz="3000"/>
            </a:pPr>
            <a:r>
              <a:t>Ken Schwaber (</a:t>
            </a:r>
            <a:r>
              <a:rPr i="1" u="sng">
                <a:solidFill>
                  <a:srgbClr val="0433FF"/>
                </a:solidFill>
                <a:hlinkClick r:id="rId10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11" invalidUrl="" action="" tgtFrame="" tooltip="" history="1" highlightClick="0" endSnd="0"/>
              </a:rPr>
              <a:t>Scrum.org</a:t>
            </a:r>
            <a:r>
              <a:t>)</a:t>
            </a:r>
          </a:p>
          <a:p>
            <a:pPr lvl="1">
              <a:defRPr sz="3000"/>
            </a:pPr>
            <a:r>
              <a:t>Mike Beedle</a:t>
            </a:r>
          </a:p>
          <a:p>
            <a:pPr lvl="1">
              <a:defRPr sz="3000"/>
            </a:pPr>
            <a:r>
              <a:t>Jeff Sutherland (</a:t>
            </a:r>
            <a:r>
              <a:rPr i="1" u="sng">
                <a:solidFill>
                  <a:srgbClr val="0433FF"/>
                </a:solidFill>
                <a:hlinkClick r:id="rId12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11" invalidUrl="" action="" tgtFrame="" tooltip="" history="1" highlightClick="0" endSnd="0"/>
              </a:rPr>
              <a:t>Scrum.org</a:t>
            </a:r>
            <a:r>
              <a:t>)</a:t>
            </a:r>
          </a:p>
          <a:p>
            <a:pPr lvl="1">
              <a:defRPr sz="3000"/>
            </a:pPr>
          </a:p>
          <a:p>
            <a:pPr lvl="1">
              <a:defRPr sz="3000"/>
            </a:pPr>
          </a:p>
          <a:p>
            <a:pPr lvl="1">
              <a:defRPr sz="3000"/>
            </a:pPr>
          </a:p>
          <a:p>
            <a:pPr lvl="1">
              <a:defRPr sz="3000"/>
            </a:pPr>
          </a:p>
          <a:p>
            <a:pPr lvl="1">
              <a:defRPr sz="3000"/>
            </a:pPr>
            <a:r>
              <a:t>Andrew Hunt (</a:t>
            </a:r>
            <a:r>
              <a:rPr i="1" u="sng">
                <a:solidFill>
                  <a:srgbClr val="0433FF"/>
                </a:solidFill>
                <a:hlinkClick r:id="rId13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14" invalidUrl="" action="" tgtFrame="" tooltip="" history="1" highlightClick="0" endSnd="0"/>
              </a:rPr>
              <a:t>Pragmatic Programmer</a:t>
            </a:r>
            <a:r>
              <a:t>)</a:t>
            </a:r>
          </a:p>
          <a:p>
            <a:pPr lvl="1">
              <a:defRPr sz="3000"/>
            </a:pPr>
            <a:r>
              <a:t>Dave Thomas (</a:t>
            </a:r>
            <a:r>
              <a:rPr i="1" u="sng">
                <a:solidFill>
                  <a:srgbClr val="0433FF"/>
                </a:solidFill>
                <a:hlinkClick r:id="rId15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14" invalidUrl="" action="" tgtFrame="" tooltip="" history="1" highlightClick="0" endSnd="0"/>
              </a:rPr>
              <a:t>Pragmatic Programmer</a:t>
            </a:r>
            <a:r>
              <a:t>)</a:t>
            </a:r>
          </a:p>
          <a:p>
            <a:pPr lvl="1">
              <a:defRPr sz="3000"/>
            </a:pPr>
          </a:p>
          <a:p>
            <a:pPr lvl="1">
              <a:defRPr sz="3000"/>
            </a:pPr>
            <a:r>
              <a:t>Alistair Cockburn (</a:t>
            </a:r>
            <a:r>
              <a:rPr i="1" u="sng">
                <a:solidFill>
                  <a:srgbClr val="0433FF"/>
                </a:solidFill>
                <a:hlinkClick r:id="rId16" invalidUrl="" action="" tgtFrame="" tooltip="" history="1" highlightClick="0" endSnd="0"/>
              </a:rPr>
              <a:t>Twitter</a:t>
            </a:r>
            <a:r>
              <a:t>, </a:t>
            </a:r>
            <a:r>
              <a:rPr i="1" u="sng">
                <a:solidFill>
                  <a:srgbClr val="0433FF"/>
                </a:solidFill>
                <a:hlinkClick r:id="rId17" invalidUrl="" action="" tgtFrame="" tooltip="" history="1" highlightClick="0" endSnd="0"/>
              </a:rPr>
              <a:t>Blog</a:t>
            </a:r>
            <a:r>
              <a:t>)</a:t>
            </a:r>
          </a:p>
          <a:p>
            <a:pPr lvl="1">
              <a:defRPr sz="3000"/>
            </a:pPr>
          </a:p>
          <a:p>
            <a:pPr lvl="1">
              <a:defRPr sz="3000"/>
            </a:pPr>
            <a:r>
              <a:t>Jon Kern</a:t>
            </a:r>
          </a:p>
          <a:p>
            <a:pPr lvl="1">
              <a:defRPr sz="3000"/>
            </a:pPr>
            <a:r>
              <a:t>Arie van Bennekum</a:t>
            </a:r>
          </a:p>
          <a:p>
            <a:pPr lvl="1">
              <a:defRPr sz="3000"/>
            </a:pPr>
            <a:r>
              <a:t>Jim Highsmith</a:t>
            </a:r>
          </a:p>
          <a:p>
            <a:pPr lvl="1">
              <a:defRPr sz="3000"/>
            </a:pPr>
            <a:r>
              <a:t>Brian Marick </a:t>
            </a:r>
          </a:p>
          <a:p>
            <a:pPr lvl="1">
              <a:defRPr sz="3000"/>
            </a:pPr>
            <a:r>
              <a:t>Steve Mellor</a:t>
            </a:r>
          </a:p>
        </p:txBody>
      </p:sp>
      <p:sp>
        <p:nvSpPr>
          <p:cNvPr id="148" name="17 Firmantes"/>
          <p:cNvSpPr txBox="1"/>
          <p:nvPr>
            <p:ph type="title"/>
          </p:nvPr>
        </p:nvSpPr>
        <p:spPr>
          <a:xfrm>
            <a:off x="7433585" y="647167"/>
            <a:ext cx="5257293" cy="1353730"/>
          </a:xfrm>
          <a:prstGeom prst="rect">
            <a:avLst/>
          </a:prstGeom>
        </p:spPr>
        <p:txBody>
          <a:bodyPr/>
          <a:lstStyle/>
          <a:p>
            <a:pPr/>
            <a:r>
              <a:t>17 Firmantes</a:t>
            </a:r>
          </a:p>
        </p:txBody>
      </p:sp>
      <p:sp>
        <p:nvSpPr>
          <p:cNvPr id="149" name="Rectángulo"/>
          <p:cNvSpPr/>
          <p:nvPr/>
        </p:nvSpPr>
        <p:spPr>
          <a:xfrm>
            <a:off x="10743766" y="5281013"/>
            <a:ext cx="6980318" cy="911652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0" name="Rectángulo"/>
          <p:cNvSpPr/>
          <p:nvPr/>
        </p:nvSpPr>
        <p:spPr>
          <a:xfrm>
            <a:off x="1629506" y="2720988"/>
            <a:ext cx="7702070" cy="3681595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1" name="XP"/>
          <p:cNvSpPr txBox="1"/>
          <p:nvPr/>
        </p:nvSpPr>
        <p:spPr>
          <a:xfrm>
            <a:off x="1102552" y="4235157"/>
            <a:ext cx="649321" cy="65325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XP</a:t>
            </a:r>
          </a:p>
        </p:txBody>
      </p:sp>
      <p:sp>
        <p:nvSpPr>
          <p:cNvPr id="152" name="Rectángulo"/>
          <p:cNvSpPr/>
          <p:nvPr/>
        </p:nvSpPr>
        <p:spPr>
          <a:xfrm>
            <a:off x="10739808" y="2710855"/>
            <a:ext cx="7034780" cy="2358597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3" name="Pragmatic Programmers"/>
          <p:cNvSpPr txBox="1"/>
          <p:nvPr/>
        </p:nvSpPr>
        <p:spPr>
          <a:xfrm>
            <a:off x="15433597" y="1633138"/>
            <a:ext cx="2663591" cy="121205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33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Pragmatic</a:t>
            </a:r>
            <a:br/>
            <a:r>
              <a:t>Programmers</a:t>
            </a:r>
          </a:p>
        </p:txBody>
      </p:sp>
      <p:sp>
        <p:nvSpPr>
          <p:cNvPr id="154" name="Rectángulo"/>
          <p:cNvSpPr/>
          <p:nvPr/>
        </p:nvSpPr>
        <p:spPr>
          <a:xfrm>
            <a:off x="1629506" y="6666662"/>
            <a:ext cx="7702070" cy="1943039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5" name="Scrum"/>
          <p:cNvSpPr txBox="1"/>
          <p:nvPr/>
        </p:nvSpPr>
        <p:spPr>
          <a:xfrm>
            <a:off x="445091" y="7154424"/>
            <a:ext cx="1358361" cy="65325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Scrum</a:t>
            </a:r>
          </a:p>
        </p:txBody>
      </p:sp>
      <p:sp>
        <p:nvSpPr>
          <p:cNvPr id="156" name="Crystal"/>
          <p:cNvSpPr txBox="1"/>
          <p:nvPr/>
        </p:nvSpPr>
        <p:spPr>
          <a:xfrm>
            <a:off x="16644997" y="6058218"/>
            <a:ext cx="1451707" cy="653257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Crystal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377" y="1117079"/>
            <a:ext cx="12261122" cy="91958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0" name="1*SwCbfNZUd7_9Bo58_c-9nw.jpeg" descr="1*SwCbfNZUd7_9Bo58_c-9nw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9758" y="1356145"/>
            <a:ext cx="3778717" cy="2834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1" name="1*u2-w9jqkQUd8EBSc2wt6mw.jpeg" descr="1*u2-w9jqkQUd8EBSc2wt6mw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29758" y="4466674"/>
            <a:ext cx="3778717" cy="28340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2" name="1*H1-vhBySa5xcsYtueNIgEw.jpeg" descr="1*H1-vhBySa5xcsYtueNIgEw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829758" y="7577203"/>
            <a:ext cx="3778717" cy="24966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732" y="-465339"/>
            <a:ext cx="15920536" cy="121828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Agrupar"/>
          <p:cNvGrpSpPr/>
          <p:nvPr/>
        </p:nvGrpSpPr>
        <p:grpSpPr>
          <a:xfrm>
            <a:off x="421553" y="-2835317"/>
            <a:ext cx="17444894" cy="17448543"/>
            <a:chOff x="0" y="0"/>
            <a:chExt cx="17444893" cy="17448542"/>
          </a:xfrm>
        </p:grpSpPr>
        <p:sp>
          <p:nvSpPr>
            <p:cNvPr id="167" name="Círculo"/>
            <p:cNvSpPr/>
            <p:nvPr/>
          </p:nvSpPr>
          <p:spPr>
            <a:xfrm>
              <a:off x="0" y="0"/>
              <a:ext cx="17444894" cy="1744854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15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168" name="Valores"/>
            <p:cNvSpPr txBox="1"/>
            <p:nvPr/>
          </p:nvSpPr>
          <p:spPr>
            <a:xfrm rot="16200000">
              <a:off x="-455075" y="7895993"/>
              <a:ext cx="4123333" cy="165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10000">
                  <a:solidFill>
                    <a:schemeClr val="accent3">
                      <a:satOff val="18648"/>
                      <a:lumOff val="5971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Valores</a:t>
              </a:r>
            </a:p>
          </p:txBody>
        </p:sp>
      </p:grpSp>
      <p:sp>
        <p:nvSpPr>
          <p:cNvPr id="1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1" name="practicas.png" descr="practicas.png"/>
          <p:cNvPicPr>
            <a:picLocks noChangeAspect="1"/>
          </p:cNvPicPr>
          <p:nvPr/>
        </p:nvPicPr>
        <p:blipFill>
          <a:blip r:embed="rId3">
            <a:extLst/>
          </a:blip>
          <a:srcRect l="2521" t="2840" r="2113" b="2940"/>
          <a:stretch>
            <a:fillRect/>
          </a:stretch>
        </p:blipFill>
        <p:spPr>
          <a:xfrm>
            <a:off x="3224404" y="1139738"/>
            <a:ext cx="12517528" cy="9150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97" fill="norm" stroke="1" extrusionOk="0">
                <a:moveTo>
                  <a:pt x="1723" y="0"/>
                </a:moveTo>
                <a:cubicBezTo>
                  <a:pt x="684" y="-2"/>
                  <a:pt x="538" y="10"/>
                  <a:pt x="395" y="105"/>
                </a:cubicBezTo>
                <a:cubicBezTo>
                  <a:pt x="80" y="316"/>
                  <a:pt x="88" y="226"/>
                  <a:pt x="35" y="4086"/>
                </a:cubicBezTo>
                <a:cubicBezTo>
                  <a:pt x="9" y="5983"/>
                  <a:pt x="-6" y="7902"/>
                  <a:pt x="2" y="8350"/>
                </a:cubicBezTo>
                <a:cubicBezTo>
                  <a:pt x="17" y="9160"/>
                  <a:pt x="17" y="9167"/>
                  <a:pt x="145" y="9349"/>
                </a:cubicBezTo>
                <a:cubicBezTo>
                  <a:pt x="216" y="9449"/>
                  <a:pt x="344" y="9556"/>
                  <a:pt x="428" y="9586"/>
                </a:cubicBezTo>
                <a:cubicBezTo>
                  <a:pt x="513" y="9615"/>
                  <a:pt x="1954" y="9670"/>
                  <a:pt x="3630" y="9707"/>
                </a:cubicBezTo>
                <a:cubicBezTo>
                  <a:pt x="5306" y="9744"/>
                  <a:pt x="6843" y="9781"/>
                  <a:pt x="7047" y="9789"/>
                </a:cubicBezTo>
                <a:cubicBezTo>
                  <a:pt x="8155" y="9832"/>
                  <a:pt x="9055" y="9822"/>
                  <a:pt x="9167" y="9765"/>
                </a:cubicBezTo>
                <a:cubicBezTo>
                  <a:pt x="9348" y="9670"/>
                  <a:pt x="9481" y="9475"/>
                  <a:pt x="9525" y="9236"/>
                </a:cubicBezTo>
                <a:cubicBezTo>
                  <a:pt x="9547" y="9120"/>
                  <a:pt x="9589" y="7183"/>
                  <a:pt x="9618" y="4934"/>
                </a:cubicBezTo>
                <a:cubicBezTo>
                  <a:pt x="9669" y="934"/>
                  <a:pt x="9668" y="840"/>
                  <a:pt x="9586" y="648"/>
                </a:cubicBezTo>
                <a:cubicBezTo>
                  <a:pt x="9417" y="251"/>
                  <a:pt x="9304" y="199"/>
                  <a:pt x="8517" y="159"/>
                </a:cubicBezTo>
                <a:cubicBezTo>
                  <a:pt x="7504" y="106"/>
                  <a:pt x="3100" y="4"/>
                  <a:pt x="1723" y="0"/>
                </a:cubicBezTo>
                <a:close/>
                <a:moveTo>
                  <a:pt x="19742" y="345"/>
                </a:moveTo>
                <a:cubicBezTo>
                  <a:pt x="19061" y="345"/>
                  <a:pt x="17852" y="371"/>
                  <a:pt x="15667" y="421"/>
                </a:cubicBezTo>
                <a:cubicBezTo>
                  <a:pt x="12164" y="502"/>
                  <a:pt x="11869" y="521"/>
                  <a:pt x="11693" y="681"/>
                </a:cubicBezTo>
                <a:cubicBezTo>
                  <a:pt x="11616" y="751"/>
                  <a:pt x="11517" y="909"/>
                  <a:pt x="11473" y="1032"/>
                </a:cubicBezTo>
                <a:cubicBezTo>
                  <a:pt x="11397" y="1245"/>
                  <a:pt x="11395" y="1414"/>
                  <a:pt x="11440" y="4901"/>
                </a:cubicBezTo>
                <a:cubicBezTo>
                  <a:pt x="11505" y="9966"/>
                  <a:pt x="11494" y="9814"/>
                  <a:pt x="11836" y="10074"/>
                </a:cubicBezTo>
                <a:cubicBezTo>
                  <a:pt x="11980" y="10183"/>
                  <a:pt x="12058" y="10187"/>
                  <a:pt x="13316" y="10156"/>
                </a:cubicBezTo>
                <a:cubicBezTo>
                  <a:pt x="14046" y="10138"/>
                  <a:pt x="15917" y="10097"/>
                  <a:pt x="17473" y="10065"/>
                </a:cubicBezTo>
                <a:cubicBezTo>
                  <a:pt x="19029" y="10034"/>
                  <a:pt x="20400" y="9992"/>
                  <a:pt x="20520" y="9973"/>
                </a:cubicBezTo>
                <a:cubicBezTo>
                  <a:pt x="20659" y="9952"/>
                  <a:pt x="20780" y="9890"/>
                  <a:pt x="20855" y="9800"/>
                </a:cubicBezTo>
                <a:cubicBezTo>
                  <a:pt x="21106" y="9502"/>
                  <a:pt x="21101" y="9607"/>
                  <a:pt x="21056" y="5387"/>
                </a:cubicBezTo>
                <a:cubicBezTo>
                  <a:pt x="21034" y="3262"/>
                  <a:pt x="21006" y="1383"/>
                  <a:pt x="20993" y="1213"/>
                </a:cubicBezTo>
                <a:cubicBezTo>
                  <a:pt x="20968" y="854"/>
                  <a:pt x="20836" y="550"/>
                  <a:pt x="20649" y="421"/>
                </a:cubicBezTo>
                <a:cubicBezTo>
                  <a:pt x="20576" y="371"/>
                  <a:pt x="20423" y="345"/>
                  <a:pt x="19742" y="345"/>
                </a:cubicBezTo>
                <a:close/>
                <a:moveTo>
                  <a:pt x="9561" y="11604"/>
                </a:moveTo>
                <a:cubicBezTo>
                  <a:pt x="8760" y="11611"/>
                  <a:pt x="7015" y="11680"/>
                  <a:pt x="4979" y="11790"/>
                </a:cubicBezTo>
                <a:cubicBezTo>
                  <a:pt x="4333" y="11825"/>
                  <a:pt x="3275" y="11880"/>
                  <a:pt x="2629" y="11913"/>
                </a:cubicBezTo>
                <a:cubicBezTo>
                  <a:pt x="794" y="12008"/>
                  <a:pt x="883" y="11891"/>
                  <a:pt x="925" y="14166"/>
                </a:cubicBezTo>
                <a:cubicBezTo>
                  <a:pt x="952" y="15660"/>
                  <a:pt x="1005" y="17861"/>
                  <a:pt x="1064" y="19949"/>
                </a:cubicBezTo>
                <a:cubicBezTo>
                  <a:pt x="1078" y="20457"/>
                  <a:pt x="1109" y="20954"/>
                  <a:pt x="1131" y="21055"/>
                </a:cubicBezTo>
                <a:cubicBezTo>
                  <a:pt x="1172" y="21238"/>
                  <a:pt x="1350" y="21508"/>
                  <a:pt x="1475" y="21578"/>
                </a:cubicBezTo>
                <a:cubicBezTo>
                  <a:pt x="1498" y="21591"/>
                  <a:pt x="1623" y="21598"/>
                  <a:pt x="1855" y="21597"/>
                </a:cubicBezTo>
                <a:cubicBezTo>
                  <a:pt x="2550" y="21593"/>
                  <a:pt x="4209" y="21525"/>
                  <a:pt x="6982" y="21386"/>
                </a:cubicBezTo>
                <a:cubicBezTo>
                  <a:pt x="10501" y="21210"/>
                  <a:pt x="10371" y="21229"/>
                  <a:pt x="10566" y="20842"/>
                </a:cubicBezTo>
                <a:lnTo>
                  <a:pt x="10670" y="20634"/>
                </a:lnTo>
                <a:lnTo>
                  <a:pt x="10643" y="19294"/>
                </a:lnTo>
                <a:cubicBezTo>
                  <a:pt x="10577" y="16011"/>
                  <a:pt x="10481" y="12686"/>
                  <a:pt x="10443" y="12363"/>
                </a:cubicBezTo>
                <a:cubicBezTo>
                  <a:pt x="10396" y="11961"/>
                  <a:pt x="10252" y="11706"/>
                  <a:pt x="10025" y="11620"/>
                </a:cubicBezTo>
                <a:cubicBezTo>
                  <a:pt x="9991" y="11608"/>
                  <a:pt x="9829" y="11602"/>
                  <a:pt x="9561" y="11604"/>
                </a:cubicBezTo>
                <a:close/>
                <a:moveTo>
                  <a:pt x="16642" y="11627"/>
                </a:moveTo>
                <a:cubicBezTo>
                  <a:pt x="12719" y="11643"/>
                  <a:pt x="12458" y="11650"/>
                  <a:pt x="12323" y="11750"/>
                </a:cubicBezTo>
                <a:cubicBezTo>
                  <a:pt x="12244" y="11809"/>
                  <a:pt x="12142" y="11943"/>
                  <a:pt x="12095" y="12048"/>
                </a:cubicBezTo>
                <a:cubicBezTo>
                  <a:pt x="12013" y="12233"/>
                  <a:pt x="12010" y="12379"/>
                  <a:pt x="12010" y="16511"/>
                </a:cubicBezTo>
                <a:lnTo>
                  <a:pt x="12010" y="20782"/>
                </a:lnTo>
                <a:lnTo>
                  <a:pt x="12165" y="21017"/>
                </a:lnTo>
                <a:cubicBezTo>
                  <a:pt x="12251" y="21148"/>
                  <a:pt x="12372" y="21263"/>
                  <a:pt x="12437" y="21277"/>
                </a:cubicBezTo>
                <a:cubicBezTo>
                  <a:pt x="12501" y="21290"/>
                  <a:pt x="14493" y="21299"/>
                  <a:pt x="16864" y="21295"/>
                </a:cubicBezTo>
                <a:lnTo>
                  <a:pt x="21173" y="21289"/>
                </a:lnTo>
                <a:lnTo>
                  <a:pt x="21315" y="21150"/>
                </a:lnTo>
                <a:cubicBezTo>
                  <a:pt x="21594" y="20878"/>
                  <a:pt x="21587" y="21010"/>
                  <a:pt x="21587" y="16493"/>
                </a:cubicBezTo>
                <a:cubicBezTo>
                  <a:pt x="21587" y="13743"/>
                  <a:pt x="21571" y="12341"/>
                  <a:pt x="21540" y="12228"/>
                </a:cubicBezTo>
                <a:cubicBezTo>
                  <a:pt x="21460" y="11935"/>
                  <a:pt x="21287" y="11743"/>
                  <a:pt x="21043" y="11674"/>
                </a:cubicBezTo>
                <a:cubicBezTo>
                  <a:pt x="20888" y="11630"/>
                  <a:pt x="19505" y="11615"/>
                  <a:pt x="16642" y="11627"/>
                </a:cubicBezTo>
                <a:close/>
              </a:path>
            </a:pathLst>
          </a:cu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Agrupar"/>
          <p:cNvGrpSpPr/>
          <p:nvPr/>
        </p:nvGrpSpPr>
        <p:grpSpPr>
          <a:xfrm>
            <a:off x="421553" y="-2835317"/>
            <a:ext cx="17444894" cy="17448543"/>
            <a:chOff x="0" y="0"/>
            <a:chExt cx="17444893" cy="17448542"/>
          </a:xfrm>
        </p:grpSpPr>
        <p:sp>
          <p:nvSpPr>
            <p:cNvPr id="173" name="Círculo"/>
            <p:cNvSpPr/>
            <p:nvPr/>
          </p:nvSpPr>
          <p:spPr>
            <a:xfrm>
              <a:off x="0" y="0"/>
              <a:ext cx="17444894" cy="1744854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15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174" name="Valores"/>
            <p:cNvSpPr txBox="1"/>
            <p:nvPr/>
          </p:nvSpPr>
          <p:spPr>
            <a:xfrm rot="16200000">
              <a:off x="-455075" y="7895993"/>
              <a:ext cx="4123333" cy="165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10000">
                  <a:solidFill>
                    <a:schemeClr val="accent3">
                      <a:satOff val="18648"/>
                      <a:lumOff val="5971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Valores</a:t>
              </a:r>
            </a:p>
          </p:txBody>
        </p:sp>
      </p:grpSp>
      <p:sp>
        <p:nvSpPr>
          <p:cNvPr id="1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Individuos e interacciones  sobre procesos y herramientas"/>
          <p:cNvSpPr txBox="1"/>
          <p:nvPr/>
        </p:nvSpPr>
        <p:spPr>
          <a:xfrm>
            <a:off x="3915591" y="4594621"/>
            <a:ext cx="14545812" cy="2240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Individuos e interacciones </a:t>
            </a:r>
            <a:br/>
            <a:r>
              <a:rPr sz="6000"/>
              <a:t>sobre procesos y herramientas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Agrupar"/>
          <p:cNvGrpSpPr/>
          <p:nvPr/>
        </p:nvGrpSpPr>
        <p:grpSpPr>
          <a:xfrm>
            <a:off x="421553" y="-2835317"/>
            <a:ext cx="17444894" cy="17448543"/>
            <a:chOff x="0" y="0"/>
            <a:chExt cx="17444893" cy="17448542"/>
          </a:xfrm>
        </p:grpSpPr>
        <p:sp>
          <p:nvSpPr>
            <p:cNvPr id="179" name="Círculo"/>
            <p:cNvSpPr/>
            <p:nvPr/>
          </p:nvSpPr>
          <p:spPr>
            <a:xfrm>
              <a:off x="0" y="0"/>
              <a:ext cx="17444894" cy="1744854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15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180" name="Valores"/>
            <p:cNvSpPr txBox="1"/>
            <p:nvPr/>
          </p:nvSpPr>
          <p:spPr>
            <a:xfrm rot="16200000">
              <a:off x="-455075" y="7895993"/>
              <a:ext cx="4123333" cy="165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10000">
                  <a:solidFill>
                    <a:schemeClr val="accent3">
                      <a:satOff val="18648"/>
                      <a:lumOff val="5971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Valores</a:t>
              </a:r>
            </a:p>
          </p:txBody>
        </p:sp>
      </p:grpSp>
      <p:sp>
        <p:nvSpPr>
          <p:cNvPr id="1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Software en funcionamiento  sobre documentación exhaustiva"/>
          <p:cNvSpPr txBox="1"/>
          <p:nvPr/>
        </p:nvSpPr>
        <p:spPr>
          <a:xfrm>
            <a:off x="3744994" y="4594621"/>
            <a:ext cx="14545813" cy="2240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Software en funcionamiento </a:t>
            </a:r>
            <a:br/>
            <a:r>
              <a:rPr sz="6000"/>
              <a:t>sobre documentación exhaustiva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Agrupar"/>
          <p:cNvGrpSpPr/>
          <p:nvPr/>
        </p:nvGrpSpPr>
        <p:grpSpPr>
          <a:xfrm>
            <a:off x="421553" y="-2835317"/>
            <a:ext cx="17444894" cy="17448543"/>
            <a:chOff x="0" y="0"/>
            <a:chExt cx="17444893" cy="17448542"/>
          </a:xfrm>
        </p:grpSpPr>
        <p:sp>
          <p:nvSpPr>
            <p:cNvPr id="185" name="Círculo"/>
            <p:cNvSpPr/>
            <p:nvPr/>
          </p:nvSpPr>
          <p:spPr>
            <a:xfrm>
              <a:off x="0" y="0"/>
              <a:ext cx="17444894" cy="1744854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15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186" name="Valores"/>
            <p:cNvSpPr txBox="1"/>
            <p:nvPr/>
          </p:nvSpPr>
          <p:spPr>
            <a:xfrm rot="16200000">
              <a:off x="-455075" y="7895993"/>
              <a:ext cx="4123333" cy="165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10000">
                  <a:solidFill>
                    <a:schemeClr val="accent3">
                      <a:satOff val="18648"/>
                      <a:lumOff val="5971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Valores</a:t>
              </a:r>
            </a:p>
          </p:txBody>
        </p:sp>
      </p:grpSp>
      <p:sp>
        <p:nvSpPr>
          <p:cNvPr id="18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Colaboración con el cliente  sobre negociación de contratos"/>
          <p:cNvSpPr txBox="1"/>
          <p:nvPr/>
        </p:nvSpPr>
        <p:spPr>
          <a:xfrm>
            <a:off x="3744994" y="4594621"/>
            <a:ext cx="14545813" cy="2240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Colaboración con el cliente </a:t>
            </a:r>
            <a:br/>
            <a:r>
              <a:rPr sz="6000"/>
              <a:t>sobre negociación de contratos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Agrupar"/>
          <p:cNvGrpSpPr/>
          <p:nvPr/>
        </p:nvGrpSpPr>
        <p:grpSpPr>
          <a:xfrm>
            <a:off x="421553" y="-2835317"/>
            <a:ext cx="17444894" cy="17448543"/>
            <a:chOff x="0" y="0"/>
            <a:chExt cx="17444893" cy="17448542"/>
          </a:xfrm>
        </p:grpSpPr>
        <p:sp>
          <p:nvSpPr>
            <p:cNvPr id="191" name="Círculo"/>
            <p:cNvSpPr/>
            <p:nvPr/>
          </p:nvSpPr>
          <p:spPr>
            <a:xfrm>
              <a:off x="0" y="0"/>
              <a:ext cx="17444894" cy="17448543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15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Impact"/>
                  <a:ea typeface="Impact"/>
                  <a:cs typeface="Impact"/>
                  <a:sym typeface="Impact"/>
                </a:defRPr>
              </a:pPr>
            </a:p>
          </p:txBody>
        </p:sp>
        <p:sp>
          <p:nvSpPr>
            <p:cNvPr id="192" name="Valores"/>
            <p:cNvSpPr txBox="1"/>
            <p:nvPr/>
          </p:nvSpPr>
          <p:spPr>
            <a:xfrm rot="16200000">
              <a:off x="-455075" y="7895993"/>
              <a:ext cx="4123333" cy="16565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10000">
                  <a:solidFill>
                    <a:schemeClr val="accent3">
                      <a:satOff val="18648"/>
                      <a:lumOff val="5971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pPr/>
              <a:r>
                <a:t>Valores</a:t>
              </a:r>
            </a:p>
          </p:txBody>
        </p:sp>
      </p:grpSp>
      <p:sp>
        <p:nvSpPr>
          <p:cNvPr id="19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Responder al cambio  sobre seguir un plan"/>
          <p:cNvSpPr txBox="1"/>
          <p:nvPr/>
        </p:nvSpPr>
        <p:spPr>
          <a:xfrm>
            <a:off x="3744994" y="4594621"/>
            <a:ext cx="14545813" cy="2240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Responder al cambio </a:t>
            </a:r>
            <a:br/>
            <a:r>
              <a:rPr sz="6000"/>
              <a:t>sobre seguir un plan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176" y="1214971"/>
            <a:ext cx="15859648" cy="849520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cover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23751" r="54800" b="61391"/>
          <a:stretch>
            <a:fillRect/>
          </a:stretch>
        </p:blipFill>
        <p:spPr>
          <a:xfrm>
            <a:off x="2197694" y="4492029"/>
            <a:ext cx="13892853" cy="24460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Valores, principios y prácticas: Ejemplo centro de secundaria"/>
          <p:cNvSpPr txBox="1"/>
          <p:nvPr>
            <p:ph type="title" idx="4294967295"/>
          </p:nvPr>
        </p:nvSpPr>
        <p:spPr>
          <a:xfrm>
            <a:off x="665106" y="587803"/>
            <a:ext cx="16541419" cy="1353730"/>
          </a:xfrm>
          <a:prstGeom prst="rect">
            <a:avLst/>
          </a:prstGeom>
        </p:spPr>
        <p:txBody>
          <a:bodyPr/>
          <a:lstStyle>
            <a:lvl1pPr defTabSz="554990">
              <a:defRPr sz="4560"/>
            </a:lvl1pPr>
          </a:lstStyle>
          <a:p>
            <a:pPr/>
            <a:r>
              <a:t>Valores, principios y prácticas: Ejemplo centro de secundaria</a:t>
            </a:r>
          </a:p>
        </p:txBody>
      </p:sp>
      <p:sp>
        <p:nvSpPr>
          <p:cNvPr id="53" name="Valores…"/>
          <p:cNvSpPr txBox="1"/>
          <p:nvPr>
            <p:ph type="body" idx="4294967295"/>
          </p:nvPr>
        </p:nvSpPr>
        <p:spPr>
          <a:xfrm>
            <a:off x="1015562" y="2709931"/>
            <a:ext cx="16404009" cy="7765037"/>
          </a:xfrm>
          <a:prstGeom prst="rect">
            <a:avLst/>
          </a:prstGeom>
        </p:spPr>
        <p:txBody>
          <a:bodyPr/>
          <a:lstStyle/>
          <a:p>
            <a:pPr marL="475175" indent="-475175" defTabSz="443991">
              <a:spcBef>
                <a:spcPts val="1800"/>
              </a:spcBef>
              <a:defRPr b="1" sz="3040"/>
            </a:pPr>
            <a:r>
              <a:t>Valores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“Nuestros estudiantes se comprometen con su trabajo”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“Creemos en la responsabilidad individual más que en la obediencia a un proceso”</a:t>
            </a:r>
          </a:p>
          <a:p>
            <a:pPr marL="475175" indent="-475175" defTabSz="443991">
              <a:spcBef>
                <a:spcPts val="1800"/>
              </a:spcBef>
              <a:defRPr b="1" sz="3040"/>
            </a:pPr>
            <a:r>
              <a:t>Principios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“Entregar los trabajos a tiempo”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“Los trabajos deben ser originales”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“La asistencia a clase es obligatoria”</a:t>
            </a:r>
          </a:p>
          <a:p>
            <a:pPr marL="475175" indent="-475175" defTabSz="443991">
              <a:spcBef>
                <a:spcPts val="1800"/>
              </a:spcBef>
              <a:defRPr b="1" sz="3040"/>
            </a:pPr>
            <a:r>
              <a:t>Prácticas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“Encargamos un trabajo individual sobre la biografía de un/a científico/a que debe ser entregado en 20 días”</a:t>
            </a:r>
          </a:p>
          <a:p>
            <a:pPr lvl="1" marL="812995" indent="-475175" defTabSz="443991">
              <a:spcBef>
                <a:spcPts val="1800"/>
              </a:spcBef>
              <a:defRPr sz="3040"/>
            </a:pPr>
            <a:r>
              <a:t>“Exposición en clase de los trabajos. Se votan los mejores y se entregan unos premios (libros)”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82" t="40123" r="54356" b="45019"/>
          <a:stretch>
            <a:fillRect/>
          </a:stretch>
        </p:blipFill>
        <p:spPr>
          <a:xfrm>
            <a:off x="2157412" y="4492029"/>
            <a:ext cx="13973219" cy="24460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15" t="55251" r="54023" b="29891"/>
          <a:stretch>
            <a:fillRect/>
          </a:stretch>
        </p:blipFill>
        <p:spPr>
          <a:xfrm>
            <a:off x="2157412" y="4492029"/>
            <a:ext cx="13973219" cy="24460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070" t="69865" r="53468" b="17431"/>
          <a:stretch>
            <a:fillRect/>
          </a:stretch>
        </p:blipFill>
        <p:spPr>
          <a:xfrm>
            <a:off x="2157390" y="4578059"/>
            <a:ext cx="13973220" cy="20914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848" t="81776" r="53690" b="3366"/>
          <a:stretch>
            <a:fillRect/>
          </a:stretch>
        </p:blipFill>
        <p:spPr>
          <a:xfrm>
            <a:off x="2157412" y="4492030"/>
            <a:ext cx="13973220" cy="244607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9455" t="8415" r="1727" b="76727"/>
          <a:stretch>
            <a:fillRect/>
          </a:stretch>
        </p:blipFill>
        <p:spPr>
          <a:xfrm>
            <a:off x="1641535" y="4491961"/>
            <a:ext cx="15004932" cy="24460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9455" t="22829" r="1727" b="68823"/>
          <a:stretch>
            <a:fillRect/>
          </a:stretch>
        </p:blipFill>
        <p:spPr>
          <a:xfrm>
            <a:off x="1641535" y="4920185"/>
            <a:ext cx="15004932" cy="137425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9029" t="30749" r="1746" b="54041"/>
          <a:stretch>
            <a:fillRect/>
          </a:stretch>
        </p:blipFill>
        <p:spPr>
          <a:xfrm>
            <a:off x="1579027" y="4518283"/>
            <a:ext cx="15129947" cy="250405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0250" t="46324" r="525" b="42518"/>
          <a:stretch>
            <a:fillRect/>
          </a:stretch>
        </p:blipFill>
        <p:spPr>
          <a:xfrm>
            <a:off x="1579027" y="4796569"/>
            <a:ext cx="15129947" cy="18368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9584" t="56893" r="1191" b="31949"/>
          <a:stretch>
            <a:fillRect/>
          </a:stretch>
        </p:blipFill>
        <p:spPr>
          <a:xfrm>
            <a:off x="1579027" y="4796569"/>
            <a:ext cx="15129947" cy="18368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0250" t="68084" r="525" b="20759"/>
          <a:stretch>
            <a:fillRect/>
          </a:stretch>
        </p:blipFill>
        <p:spPr>
          <a:xfrm>
            <a:off x="1579027" y="4796569"/>
            <a:ext cx="15129947" cy="18368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8" name="pasted-image.tif"/>
          <p:cNvGrpSpPr/>
          <p:nvPr/>
        </p:nvGrpSpPr>
        <p:grpSpPr>
          <a:xfrm>
            <a:off x="4145294" y="2495592"/>
            <a:ext cx="9997412" cy="7586658"/>
            <a:chOff x="0" y="0"/>
            <a:chExt cx="9997411" cy="7586657"/>
          </a:xfrm>
        </p:grpSpPr>
        <p:pic>
          <p:nvPicPr>
            <p:cNvPr id="57" name="pasted-image.tif" descr="pasted-image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743412" cy="72564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6" name="pasted-image.tif" descr="pasted-image.ti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997412" cy="7586658"/>
            </a:xfrm>
            <a:prstGeom prst="rect">
              <a:avLst/>
            </a:prstGeom>
            <a:effectLst/>
          </p:spPr>
        </p:pic>
      </p:grpSp>
      <p:sp>
        <p:nvSpPr>
          <p:cNvPr id="59" name="Valores, principios y prácticas"/>
          <p:cNvSpPr txBox="1"/>
          <p:nvPr>
            <p:ph type="title" idx="4294967295"/>
          </p:nvPr>
        </p:nvSpPr>
        <p:spPr>
          <a:xfrm>
            <a:off x="4452358" y="621922"/>
            <a:ext cx="9383284" cy="1353730"/>
          </a:xfrm>
          <a:prstGeom prst="rect">
            <a:avLst/>
          </a:prstGeom>
        </p:spPr>
        <p:txBody>
          <a:bodyPr/>
          <a:lstStyle/>
          <a:p>
            <a:pPr/>
            <a:r>
              <a:t>Valores, principios y prácticas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0028" t="81246" r="747" b="4908"/>
          <a:stretch>
            <a:fillRect/>
          </a:stretch>
        </p:blipFill>
        <p:spPr>
          <a:xfrm>
            <a:off x="1579027" y="4575260"/>
            <a:ext cx="15129947" cy="22794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ara terminar, dos diapositivas de Henrik Kniberg"/>
          <p:cNvSpPr txBox="1"/>
          <p:nvPr>
            <p:ph type="title"/>
          </p:nvPr>
        </p:nvSpPr>
        <p:spPr>
          <a:xfrm>
            <a:off x="1064157" y="796335"/>
            <a:ext cx="15194080" cy="1353730"/>
          </a:xfrm>
          <a:prstGeom prst="rect">
            <a:avLst/>
          </a:prstGeom>
        </p:spPr>
        <p:txBody>
          <a:bodyPr/>
          <a:lstStyle/>
          <a:p>
            <a:pPr/>
            <a:r>
              <a:t>Para terminar, dos diapositivas de Henrik Kniberg</a:t>
            </a:r>
          </a:p>
        </p:txBody>
      </p:sp>
      <p:sp>
        <p:nvSpPr>
          <p:cNvPr id="237" name="Sacadas de una de sus últimas charlas Agile intro en KT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Sacadas de una de sus últimas charlas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Agile intro en KTH</a:t>
            </a:r>
          </a:p>
        </p:txBody>
      </p:sp>
      <p:sp>
        <p:nvSpPr>
          <p:cNvPr id="23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584" y="3618579"/>
            <a:ext cx="7512316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0120" y="3618579"/>
            <a:ext cx="7255798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r"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ara terminar, dos diapositivas de Henrik Kniberg"/>
          <p:cNvSpPr txBox="1"/>
          <p:nvPr>
            <p:ph type="title"/>
          </p:nvPr>
        </p:nvSpPr>
        <p:spPr>
          <a:xfrm>
            <a:off x="1064157" y="796335"/>
            <a:ext cx="15194080" cy="1353730"/>
          </a:xfrm>
          <a:prstGeom prst="rect">
            <a:avLst/>
          </a:prstGeom>
        </p:spPr>
        <p:txBody>
          <a:bodyPr/>
          <a:lstStyle/>
          <a:p>
            <a:pPr/>
            <a:r>
              <a:t>Para terminar, dos diapositivas de Henrik Kniberg</a:t>
            </a:r>
          </a:p>
        </p:txBody>
      </p:sp>
      <p:sp>
        <p:nvSpPr>
          <p:cNvPr id="243" name="Sacadas de una de sus últimas charlas Agile intro en KT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Sacadas de una de sus últimas charlas </a:t>
            </a:r>
            <a:r>
              <a:rPr u="sng">
                <a:solidFill>
                  <a:srgbClr val="1275CC"/>
                </a:solidFill>
                <a:hlinkClick r:id="rId2" invalidUrl="" action="" tgtFrame="" tooltip="" history="1" highlightClick="0" endSnd="0"/>
              </a:rPr>
              <a:t>Agile intro en KTH</a:t>
            </a:r>
          </a:p>
        </p:txBody>
      </p:sp>
      <p:sp>
        <p:nvSpPr>
          <p:cNvPr id="2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584" y="3618579"/>
            <a:ext cx="7512316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0818" y="1319418"/>
            <a:ext cx="12485318" cy="93639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acadas de una de sus últimas charlas Agile intro en KT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Sacadas de una de sus últimas charlas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Agile intro en KTH</a:t>
            </a:r>
          </a:p>
        </p:txBody>
      </p:sp>
      <p:sp>
        <p:nvSpPr>
          <p:cNvPr id="2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584" y="3618579"/>
            <a:ext cx="7512316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51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0120" y="3618579"/>
            <a:ext cx="7255798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2" name="Para terminar, dos diapositivas de Henrik Kniberg"/>
          <p:cNvSpPr txBox="1"/>
          <p:nvPr>
            <p:ph type="title"/>
          </p:nvPr>
        </p:nvSpPr>
        <p:spPr>
          <a:xfrm>
            <a:off x="1064157" y="796335"/>
            <a:ext cx="15194080" cy="1353730"/>
          </a:xfrm>
          <a:prstGeom prst="rect">
            <a:avLst/>
          </a:prstGeom>
        </p:spPr>
        <p:txBody>
          <a:bodyPr/>
          <a:lstStyle/>
          <a:p>
            <a:pPr/>
            <a:r>
              <a:t>Para terminar, dos diapositivas de Henrik Kniberg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ara terminar, dos diapositivas de Henrik Kniberg"/>
          <p:cNvSpPr txBox="1"/>
          <p:nvPr>
            <p:ph type="title"/>
          </p:nvPr>
        </p:nvSpPr>
        <p:spPr>
          <a:xfrm>
            <a:off x="1064157" y="796335"/>
            <a:ext cx="15194080" cy="1353730"/>
          </a:xfrm>
          <a:prstGeom prst="rect">
            <a:avLst/>
          </a:prstGeom>
        </p:spPr>
        <p:txBody>
          <a:bodyPr/>
          <a:lstStyle/>
          <a:p>
            <a:pPr/>
            <a:r>
              <a:t>Para terminar, dos diapositivas de Henrik Kniberg</a:t>
            </a:r>
          </a:p>
        </p:txBody>
      </p:sp>
      <p:sp>
        <p:nvSpPr>
          <p:cNvPr id="255" name="Sacadas de una de sus últimas charlas Agile intro en KT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Sacadas de una de sus últimas charlas </a:t>
            </a:r>
            <a:r>
              <a:rPr u="sng">
                <a:solidFill>
                  <a:srgbClr val="1275CC"/>
                </a:solidFill>
                <a:hlinkClick r:id="rId2" invalidUrl="" action="" tgtFrame="" tooltip="" history="1" highlightClick="0" endSnd="0"/>
              </a:rPr>
              <a:t>Agile intro en KTH</a:t>
            </a:r>
          </a:p>
        </p:txBody>
      </p:sp>
      <p:sp>
        <p:nvSpPr>
          <p:cNvPr id="25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120" y="3618579"/>
            <a:ext cx="7255798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5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9902" y="1244156"/>
            <a:ext cx="12343745" cy="89416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ara terminar, dos diapositivas de Henrik Kniberg"/>
          <p:cNvSpPr txBox="1"/>
          <p:nvPr>
            <p:ph type="title"/>
          </p:nvPr>
        </p:nvSpPr>
        <p:spPr>
          <a:xfrm>
            <a:off x="1064157" y="796335"/>
            <a:ext cx="15194080" cy="1353730"/>
          </a:xfrm>
          <a:prstGeom prst="rect">
            <a:avLst/>
          </a:prstGeom>
        </p:spPr>
        <p:txBody>
          <a:bodyPr/>
          <a:lstStyle/>
          <a:p>
            <a:pPr/>
            <a:r>
              <a:t>Para terminar, dos diapositivas de Henrik Kniberg</a:t>
            </a:r>
          </a:p>
        </p:txBody>
      </p:sp>
      <p:sp>
        <p:nvSpPr>
          <p:cNvPr id="261" name="Sacadas de una de sus últimas charlas Agile intro en KTH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Sacadas de una de sus últimas charlas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Agile intro en KTH</a:t>
            </a:r>
          </a:p>
        </p:txBody>
      </p:sp>
      <p:sp>
        <p:nvSpPr>
          <p:cNvPr id="2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3584" y="3618579"/>
            <a:ext cx="7512316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6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0120" y="3618579"/>
            <a:ext cx="7255798" cy="544184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2698" y="0"/>
            <a:ext cx="15222604" cy="1143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4" name="pasted-image.tif"/>
          <p:cNvGrpSpPr/>
          <p:nvPr/>
        </p:nvGrpSpPr>
        <p:grpSpPr>
          <a:xfrm>
            <a:off x="1198818" y="2905024"/>
            <a:ext cx="7875886" cy="6006640"/>
            <a:chOff x="0" y="0"/>
            <a:chExt cx="7875885" cy="6006639"/>
          </a:xfrm>
        </p:grpSpPr>
        <p:pic>
          <p:nvPicPr>
            <p:cNvPr id="63" name="pasted-image.tif" descr="pasted-image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7621886" cy="56764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2" name="pasted-image.tif" descr="pasted-image.ti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875886" cy="6006640"/>
            </a:xfrm>
            <a:prstGeom prst="rect">
              <a:avLst/>
            </a:prstGeom>
            <a:effectLst/>
          </p:spPr>
        </p:pic>
      </p:grpSp>
      <p:sp>
        <p:nvSpPr>
          <p:cNvPr id="65" name="Valores, principios y prácticas"/>
          <p:cNvSpPr txBox="1"/>
          <p:nvPr>
            <p:ph type="title" idx="4294967295"/>
          </p:nvPr>
        </p:nvSpPr>
        <p:spPr>
          <a:xfrm>
            <a:off x="4452358" y="621922"/>
            <a:ext cx="9383284" cy="1353730"/>
          </a:xfrm>
          <a:prstGeom prst="rect">
            <a:avLst/>
          </a:prstGeom>
        </p:spPr>
        <p:txBody>
          <a:bodyPr/>
          <a:lstStyle/>
          <a:p>
            <a:pPr/>
            <a:r>
              <a:t>Valores, principios y prácticas</a:t>
            </a:r>
          </a:p>
        </p:txBody>
      </p:sp>
      <p:grpSp>
        <p:nvGrpSpPr>
          <p:cNvPr id="68" name="puente-principios-practicas.png"/>
          <p:cNvGrpSpPr/>
          <p:nvPr/>
        </p:nvGrpSpPr>
        <p:grpSpPr>
          <a:xfrm>
            <a:off x="9423150" y="3973035"/>
            <a:ext cx="8558292" cy="3483930"/>
            <a:chOff x="0" y="0"/>
            <a:chExt cx="8558290" cy="3483928"/>
          </a:xfrm>
        </p:grpSpPr>
        <p:pic>
          <p:nvPicPr>
            <p:cNvPr id="67" name="puente-principios-practicas.png" descr="puente-principios-practica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8304291" cy="31537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" name="puente-principios-practicas.png" descr="puente-principios-practicas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558291" cy="34839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" name="Valores, principios y prácticas"/>
          <p:cNvSpPr txBox="1"/>
          <p:nvPr>
            <p:ph type="title" idx="4294967295"/>
          </p:nvPr>
        </p:nvSpPr>
        <p:spPr>
          <a:xfrm>
            <a:off x="4452358" y="621922"/>
            <a:ext cx="9383284" cy="1353730"/>
          </a:xfrm>
          <a:prstGeom prst="rect">
            <a:avLst/>
          </a:prstGeom>
        </p:spPr>
        <p:txBody>
          <a:bodyPr/>
          <a:lstStyle/>
          <a:p>
            <a:pPr/>
            <a:r>
              <a:t>Valores, principios y prácticas</a:t>
            </a:r>
          </a:p>
        </p:txBody>
      </p:sp>
      <p:pic>
        <p:nvPicPr>
          <p:cNvPr id="72" name="IMG_0202.jpg" descr="IMG_02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450" y="1752600"/>
            <a:ext cx="13373100" cy="79248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2. Tendencias previas al manifiesto ágil"/>
          <p:cNvSpPr txBox="1"/>
          <p:nvPr>
            <p:ph type="title"/>
          </p:nvPr>
        </p:nvSpPr>
        <p:spPr>
          <a:xfrm>
            <a:off x="5094574" y="4122403"/>
            <a:ext cx="6904519" cy="318519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2. Tendencias previas al manifiesto ágil</a:t>
            </a: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0226" y="910977"/>
            <a:ext cx="7582253" cy="9608046"/>
          </a:xfrm>
          <a:prstGeom prst="rect">
            <a:avLst/>
          </a:prstGeom>
          <a:ln w="3175">
            <a:miter lim="400000"/>
          </a:ln>
        </p:spPr>
      </p:pic>
      <p:sp>
        <p:nvSpPr>
          <p:cNvPr id="79" name="1970"/>
          <p:cNvSpPr txBox="1"/>
          <p:nvPr/>
        </p:nvSpPr>
        <p:spPr>
          <a:xfrm>
            <a:off x="629670" y="623733"/>
            <a:ext cx="4095372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1970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" name="1976"/>
          <p:cNvSpPr txBox="1"/>
          <p:nvPr/>
        </p:nvSpPr>
        <p:spPr>
          <a:xfrm>
            <a:off x="629670" y="623733"/>
            <a:ext cx="4095372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1976</a:t>
            </a:r>
          </a:p>
        </p:txBody>
      </p:sp>
      <p:grpSp>
        <p:nvGrpSpPr>
          <p:cNvPr id="85" name="pasted-image.tiff"/>
          <p:cNvGrpSpPr/>
          <p:nvPr/>
        </p:nvGrpSpPr>
        <p:grpSpPr>
          <a:xfrm>
            <a:off x="5975591" y="834682"/>
            <a:ext cx="9225793" cy="9938436"/>
            <a:chOff x="0" y="0"/>
            <a:chExt cx="9225791" cy="9938434"/>
          </a:xfrm>
        </p:grpSpPr>
        <p:pic>
          <p:nvPicPr>
            <p:cNvPr id="8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8971792" cy="96082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225792" cy="9938435"/>
            </a:xfrm>
            <a:prstGeom prst="rect">
              <a:avLst/>
            </a:prstGeom>
            <a:effectLst/>
          </p:spPr>
        </p:pic>
      </p:grpSp>
      <p:grpSp>
        <p:nvGrpSpPr>
          <p:cNvPr id="88" name="pasted-image.tiff"/>
          <p:cNvGrpSpPr/>
          <p:nvPr/>
        </p:nvGrpSpPr>
        <p:grpSpPr>
          <a:xfrm>
            <a:off x="1340133" y="7599460"/>
            <a:ext cx="16273181" cy="2872664"/>
            <a:chOff x="0" y="0"/>
            <a:chExt cx="16273180" cy="2872663"/>
          </a:xfrm>
        </p:grpSpPr>
        <p:pic>
          <p:nvPicPr>
            <p:cNvPr id="87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16019181" cy="254246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6" name="pasted-image.tiff" descr="pasted-image.tiff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6273181" cy="28726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